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6" r:id="rId21"/>
    <p:sldId id="277" r:id="rId22"/>
    <p:sldId id="272" r:id="rId23"/>
    <p:sldId id="273" r:id="rId24"/>
    <p:sldId id="274" r:id="rId25"/>
    <p:sldId id="275" r:id="rId26"/>
  </p:sldIdLst>
  <p:sldSz cx="9144000" cy="5143500" type="screen16x9"/>
  <p:notesSz cx="6858000" cy="9144000"/>
  <p:embeddedFontLst>
    <p:embeddedFont>
      <p:font typeface="Anton" pitchFamily="2" charset="-18"/>
      <p:regular r:id="rId28"/>
    </p:embeddedFont>
    <p:embeddedFont>
      <p:font typeface="Fira Sans Condensed" panose="020B0503050000020004" pitchFamily="34" charset="0"/>
      <p:regular r:id="rId29"/>
      <p:bold r:id="rId30"/>
      <p:italic r:id="rId31"/>
      <p:boldItalic r:id="rId32"/>
    </p:embeddedFont>
    <p:embeddedFont>
      <p:font typeface="Fira Sans Condensed Light" panose="020B0403050000020004" pitchFamily="34" charset="0"/>
      <p:regular r:id="rId33"/>
      <p:bold r:id="rId34"/>
      <p:italic r:id="rId35"/>
      <p:boldItalic r:id="rId36"/>
    </p:embeddedFont>
    <p:embeddedFont>
      <p:font typeface="Josefin Slab" pitchFamily="2" charset="0"/>
      <p:regular r:id="rId37"/>
      <p:bold r:id="rId38"/>
      <p:italic r:id="rId39"/>
      <p:boldItalic r:id="rId40"/>
    </p:embeddedFont>
    <p:embeddedFont>
      <p:font typeface="Rajdhani" panose="020B0604020202020204" charset="-18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cda3c9555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cda3c9555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cda3c9555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cda3c9555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cda3c9555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cda3c9555_5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cda3c9555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cda3c9555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cda3c9555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cda3c9555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cda3c9555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cda3c9555_5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cda3c9555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cda3c9555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cda3c9555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cda3c9555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434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cda3c9555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cda3c9555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521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cda3c9555_5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cda3c9555_5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cda3c9555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cda3c9555_5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cda3c9555_5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cda3c9555_5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cda3c9555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cda3c9555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cda3c9555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cda3c9555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cda3c955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cda3c955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cda3c955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cda3c955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hyperlink" Target="https://huggingface.co/spaces/stabilityai/stable-diffus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s://huggingface.co/spaces/stabilityai/stable-diffus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története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4294967295"/>
          </p:nvPr>
        </p:nvSpPr>
        <p:spPr>
          <a:xfrm>
            <a:off x="3402450" y="39370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 2000-es évek</a:t>
            </a:r>
            <a:endParaRPr sz="1800"/>
          </a:p>
        </p:txBody>
      </p:sp>
      <p:sp>
        <p:nvSpPr>
          <p:cNvPr id="171" name="Google Shape;171;p31"/>
          <p:cNvSpPr txBox="1">
            <a:spLocks noGrp="1"/>
          </p:cNvSpPr>
          <p:nvPr>
            <p:ph type="subTitle" idx="4294967295"/>
          </p:nvPr>
        </p:nvSpPr>
        <p:spPr>
          <a:xfrm>
            <a:off x="1208400" y="42840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https://medium.com/@antoine.louis/a-brief-history-of-natural-language-processing-part-2-f5e575e8e37</a:t>
            </a:r>
            <a:endParaRPr sz="1000"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0" y="1423250"/>
            <a:ext cx="6667500" cy="24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0825" y="971850"/>
            <a:ext cx="39999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NLP ALKALMAZÁSOK</a:t>
            </a:r>
            <a:endParaRPr sz="4400"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2"/>
          </p:nvPr>
        </p:nvSpPr>
        <p:spPr>
          <a:xfrm>
            <a:off x="4849175" y="1001125"/>
            <a:ext cx="21372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9" name="Google Shape;179;p32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4294967295"/>
          </p:nvPr>
        </p:nvSpPr>
        <p:spPr>
          <a:xfrm>
            <a:off x="3238950" y="4394250"/>
            <a:ext cx="2666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Autocorrect + web search</a:t>
            </a:r>
            <a:endParaRPr sz="1800"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https://www.howtogeek.com/209618/how-to-improve-autocorrect-on-googles-keyboard-for-android/</a:t>
            </a:r>
            <a:endParaRPr sz="1000"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475" y="1304875"/>
            <a:ext cx="61912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4294967295"/>
          </p:nvPr>
        </p:nvSpPr>
        <p:spPr>
          <a:xfrm>
            <a:off x="3402450" y="43942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Google Translate</a:t>
            </a:r>
            <a:endParaRPr sz="1800"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https://translate.google.com/intl/en/about/</a:t>
            </a:r>
            <a:endParaRPr sz="1000"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689" y="1217750"/>
            <a:ext cx="1636625" cy="32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4294967295"/>
          </p:nvPr>
        </p:nvSpPr>
        <p:spPr>
          <a:xfrm>
            <a:off x="3402450" y="43942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Amazon Alexa</a:t>
            </a:r>
            <a:endParaRPr sz="1800"/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https://www.amazon.com/Amazon-Alexa-Ultimate-Skills-Including-ebook/dp/B079KFZLHY</a:t>
            </a:r>
            <a:endParaRPr sz="1000"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463" y="1220125"/>
            <a:ext cx="2011275" cy="32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294967295"/>
          </p:nvPr>
        </p:nvSpPr>
        <p:spPr>
          <a:xfrm>
            <a:off x="3324100" y="4394250"/>
            <a:ext cx="24960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Hate speech detektálás</a:t>
            </a:r>
            <a:endParaRPr sz="1800"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https://consent.yahoo.com/v2/collectConsent?sessionId=3_cc-session_92a5bec3-fcc1-4910-b4c2-9e2bcde97f08</a:t>
            </a:r>
            <a:endParaRPr sz="1000"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25" y="1234925"/>
            <a:ext cx="5153952" cy="300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4294967295"/>
          </p:nvPr>
        </p:nvSpPr>
        <p:spPr>
          <a:xfrm>
            <a:off x="3402450" y="43942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Szöveggenerálás</a:t>
            </a:r>
            <a:endParaRPr sz="180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http://education.abcom.com/using-gpt-2-to-write-like-shakespeare/</a:t>
            </a:r>
            <a:endParaRPr sz="1000"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914" y="1298575"/>
            <a:ext cx="6042375" cy="3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4294967295"/>
          </p:nvPr>
        </p:nvSpPr>
        <p:spPr>
          <a:xfrm>
            <a:off x="3253799" y="4304450"/>
            <a:ext cx="2636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800" dirty="0"/>
              <a:t>Szövegből kép generálása</a:t>
            </a:r>
            <a:endParaRPr sz="1800"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000" dirty="0">
                <a:hlinkClick r:id="rId4"/>
              </a:rPr>
              <a:t>https://huggingface.co/spaces/stabilityai/stable-diffusion</a:t>
            </a:r>
            <a:endParaRPr lang="hu-HU" sz="1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4CF44-DDBC-4EB8-8663-09A835419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23" y="1429525"/>
            <a:ext cx="8691353" cy="25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60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4294967295"/>
          </p:nvPr>
        </p:nvSpPr>
        <p:spPr>
          <a:xfrm>
            <a:off x="3253799" y="4304450"/>
            <a:ext cx="2636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800" dirty="0"/>
              <a:t>Szövegből kép generálása</a:t>
            </a:r>
            <a:endParaRPr sz="1800"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000" dirty="0">
                <a:hlinkClick r:id="rId4"/>
              </a:rPr>
              <a:t>https://huggingface.co/spaces/stabilityai/stable-diffusion</a:t>
            </a:r>
            <a:endParaRPr lang="hu-HU" sz="10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852BF-588A-49F5-AAD6-09F1FFB75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03" y="1287765"/>
            <a:ext cx="7230793" cy="29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0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25" name="Google Shape;225;p38"/>
          <p:cNvSpPr txBox="1">
            <a:spLocks noGrp="1"/>
          </p:cNvSpPr>
          <p:nvPr>
            <p:ph type="subTitle" idx="4294967295"/>
          </p:nvPr>
        </p:nvSpPr>
        <p:spPr>
          <a:xfrm>
            <a:off x="2865250" y="2353350"/>
            <a:ext cx="34137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/>
              <a:t>És még sok, sok más...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HASZNOS INFÓK</a:t>
            </a:r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0825" y="971850"/>
            <a:ext cx="39999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MIVEL JÁR A KURZUS ELVÉGZÉSE?</a:t>
            </a:r>
            <a:endParaRPr sz="4400"/>
          </a:p>
        </p:txBody>
      </p:sp>
      <p:sp>
        <p:nvSpPr>
          <p:cNvPr id="231" name="Google Shape;231;p39"/>
          <p:cNvSpPr txBox="1">
            <a:spLocks noGrp="1"/>
          </p:cNvSpPr>
          <p:nvPr>
            <p:ph type="title" idx="2"/>
          </p:nvPr>
        </p:nvSpPr>
        <p:spPr>
          <a:xfrm>
            <a:off x="4849175" y="1001125"/>
            <a:ext cx="21372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32" name="Google Shape;232;p39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MIVEL JÁR A KURZUS ELVÉGZÉSE?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71450" lvl="0" indent="-1968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Fira Sans Condensed"/>
              <a:buChar char="●"/>
            </a:pPr>
            <a:r>
              <a:rPr lang="en" sz="1500" b="1">
                <a:latin typeface="Fira Sans Condensed"/>
                <a:ea typeface="Fira Sans Condensed"/>
                <a:cs typeface="Fira Sans Condensed"/>
                <a:sym typeface="Fira Sans Condensed"/>
              </a:rPr>
              <a:t>A tárgy teljesítésével a hallgatók:</a:t>
            </a:r>
            <a:endParaRPr sz="1500" b="1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1" indent="-266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Átfogó képet kapnak az NLP algoritmusokról (klasszikus és neurális háló alapú)</a:t>
            </a:r>
            <a:endParaRPr sz="1500">
              <a:solidFill>
                <a:srgbClr val="F2F2F2"/>
              </a:solidFill>
            </a:endParaRPr>
          </a:p>
          <a:p>
            <a:pPr marL="457200" lvl="1" indent="-266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Gyakorlati tapasztalatokat szereznek az NLP módszerek implementálásában</a:t>
            </a:r>
            <a:endParaRPr sz="1500">
              <a:solidFill>
                <a:srgbClr val="F2F2F2"/>
              </a:solidFill>
            </a:endParaRPr>
          </a:p>
          <a:p>
            <a:pPr marL="457200" lvl="1" indent="-266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Microsoft „Exam AI-900: Microsoft Azure AI Fundamentals” certificate</a:t>
            </a:r>
            <a:endParaRPr sz="150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310825" y="971850"/>
            <a:ext cx="39999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Köszönöm a figyelmet</a:t>
            </a:r>
            <a:r>
              <a:rPr lang="hu-HU" sz="4400" dirty="0"/>
              <a:t>!</a:t>
            </a:r>
            <a:endParaRPr sz="4400" dirty="0"/>
          </a:p>
        </p:txBody>
      </p:sp>
      <p:pic>
        <p:nvPicPr>
          <p:cNvPr id="3" name="Google Shape;1794;p47">
            <a:extLst>
              <a:ext uri="{FF2B5EF4-FFF2-40B4-BE49-F238E27FC236}">
                <a16:creationId xmlns:a16="http://schemas.microsoft.com/office/drawing/2014/main" id="{52C52FCE-210E-4DEF-A5FF-D4E12CA422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4833277" y="931626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OKTATÓK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Char char="●"/>
            </a:pPr>
            <a:r>
              <a:rPr lang="en" sz="1500">
                <a:solidFill>
                  <a:srgbClr val="F2F2F2"/>
                </a:solidFill>
              </a:rPr>
              <a:t>Bogacsovics Gergő</a:t>
            </a:r>
            <a:endParaRPr sz="1500">
              <a:solidFill>
                <a:srgbClr val="F2F2F2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PhD hallgató</a:t>
            </a:r>
            <a:endParaRPr sz="1500">
              <a:solidFill>
                <a:srgbClr val="F2F2F2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Péntek 8-10</a:t>
            </a:r>
            <a:endParaRPr sz="1500">
              <a:solidFill>
                <a:srgbClr val="F2F2F2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300"/>
              <a:buChar char="●"/>
            </a:pPr>
            <a:r>
              <a:rPr lang="en" sz="1500">
                <a:solidFill>
                  <a:srgbClr val="F2F2F2"/>
                </a:solidFill>
              </a:rPr>
              <a:t>Lakatos Róbert</a:t>
            </a:r>
            <a:endParaRPr sz="1500">
              <a:solidFill>
                <a:srgbClr val="F2F2F2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PhD hallgató</a:t>
            </a:r>
            <a:endParaRPr sz="1500">
              <a:solidFill>
                <a:srgbClr val="F2F2F2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Csütörtök 16-18</a:t>
            </a:r>
            <a:endParaRPr sz="150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</a:rPr>
              <a:t>Kutatási terület: mesterséges intelligencia, mélytanulás, megerősítéses tanulás, NLP</a:t>
            </a:r>
            <a:endParaRPr sz="15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 TANTÁRGYRÓL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strike="sngStrike" dirty="0">
                <a:latin typeface="Fira Sans Condensed"/>
                <a:ea typeface="Fira Sans Condensed"/>
                <a:cs typeface="Fira Sans Condensed"/>
                <a:sym typeface="Fira Sans Condensed"/>
              </a:rPr>
              <a:t>Követelmények</a:t>
            </a:r>
            <a:r>
              <a:rPr lang="en" sz="1500" b="1" strike="sngStrike" dirty="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</a:t>
            </a:r>
            <a:endParaRPr sz="1500" b="1" strike="sngStrike" dirty="0">
              <a:solidFill>
                <a:srgbClr val="F3F3F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strike="sngStrike" dirty="0">
              <a:solidFill>
                <a:srgbClr val="F3F3F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AutoNum type="arabicPeriod"/>
            </a:pPr>
            <a:r>
              <a:rPr lang="en" sz="1500" strike="sngStrike" dirty="0"/>
              <a:t>Részvétel a laborokon.</a:t>
            </a:r>
            <a:endParaRPr sz="1500" strike="sngStrike" dirty="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Fira Sans Condensed"/>
              <a:buAutoNum type="arabicPeriod"/>
            </a:pPr>
            <a:r>
              <a:rPr lang="en" sz="1500" b="1" strike="sngStrike" dirty="0">
                <a:latin typeface="Fira Sans Condensed"/>
                <a:ea typeface="Fira Sans Condensed"/>
                <a:cs typeface="Fira Sans Condensed"/>
                <a:sym typeface="Fira Sans Condensed"/>
              </a:rPr>
              <a:t>Beadandó projekt.</a:t>
            </a:r>
            <a:endParaRPr sz="1500" b="1" strike="sngStrike" dirty="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 strike="sngStrike" dirty="0">
                <a:solidFill>
                  <a:srgbClr val="F2F2F2"/>
                </a:solidFill>
              </a:rPr>
              <a:t>Egyéni vagy csoportos</a:t>
            </a:r>
            <a:endParaRPr sz="1500" strike="sngStrike" dirty="0">
              <a:solidFill>
                <a:srgbClr val="F2F2F2"/>
              </a:solidFill>
            </a:endParaRPr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 strike="sngStrike" dirty="0">
                <a:solidFill>
                  <a:srgbClr val="F2F2F2"/>
                </a:solidFill>
              </a:rPr>
              <a:t>Kb. félév felénél </a:t>
            </a:r>
            <a:r>
              <a:rPr lang="en" sz="1500" b="1" strike="sngStrike" dirty="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milestone</a:t>
            </a:r>
            <a:r>
              <a:rPr lang="en" sz="1500" strike="sngStrike" dirty="0">
                <a:solidFill>
                  <a:srgbClr val="F2F2F2"/>
                </a:solidFill>
              </a:rPr>
              <a:t>: előrehaladás felmérése</a:t>
            </a:r>
            <a:endParaRPr sz="1500" strike="sngStrike" dirty="0">
              <a:solidFill>
                <a:srgbClr val="F2F2F2"/>
              </a:solidFill>
            </a:endParaRPr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 strike="sngStrike" dirty="0">
                <a:solidFill>
                  <a:srgbClr val="F2F2F2"/>
                </a:solidFill>
              </a:rPr>
              <a:t>Utolsó héten </a:t>
            </a:r>
            <a:r>
              <a:rPr lang="en" sz="1500" b="1" strike="sngStrike" dirty="0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projektbemutató</a:t>
            </a:r>
            <a:endParaRPr sz="1500" strike="sngStrike"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 TANTÁRGYRÓL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Fira Sans Condensed"/>
                <a:ea typeface="Fira Sans Condensed"/>
                <a:cs typeface="Fira Sans Condensed"/>
                <a:sym typeface="Fira Sans Condensed"/>
              </a:rPr>
              <a:t>Sillabusz</a:t>
            </a:r>
            <a:r>
              <a:rPr lang="en" sz="1500" b="1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</a:t>
            </a:r>
            <a:endParaRPr sz="1500" b="1">
              <a:solidFill>
                <a:srgbClr val="F3F3F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Logisztikus regresszió</a:t>
            </a:r>
            <a:endParaRPr sz="1500"/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naiv Bayes modell</a:t>
            </a:r>
            <a:endParaRPr sz="1500"/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PCA, n-gram modellek, </a:t>
            </a:r>
            <a:endParaRPr sz="1500"/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Word2Vec</a:t>
            </a:r>
            <a:endParaRPr sz="1500"/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Neurális hálók</a:t>
            </a:r>
            <a:endParaRPr sz="15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TÖRTÉNETE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motivációi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71450" lvl="0" indent="-1968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Fira Sans Condensed"/>
              <a:buChar char="●"/>
            </a:pPr>
            <a:r>
              <a:rPr lang="en" sz="1500" b="1">
                <a:latin typeface="Fira Sans Condensed"/>
                <a:ea typeface="Fira Sans Condensed"/>
                <a:cs typeface="Fira Sans Condensed"/>
                <a:sym typeface="Fira Sans Condensed"/>
              </a:rPr>
              <a:t>Rengeteg rendelkezésre álló szöveg</a:t>
            </a:r>
            <a:endParaRPr sz="1500" b="1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171450" lvl="0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●"/>
            </a:pPr>
            <a:r>
              <a:rPr lang="en" sz="1500">
                <a:solidFill>
                  <a:srgbClr val="F2F2F2"/>
                </a:solidFill>
              </a:rPr>
              <a:t>Lassú manuális feldolgozás -&gt; Gyors, automatikus információkinyerés</a:t>
            </a:r>
            <a:endParaRPr sz="1500">
              <a:solidFill>
                <a:srgbClr val="F2F2F2"/>
              </a:solidFill>
            </a:endParaRPr>
          </a:p>
          <a:p>
            <a:pPr marL="400050" lvl="1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Lásd: kötelező olvasmányok :) </a:t>
            </a:r>
            <a:endParaRPr sz="1500">
              <a:solidFill>
                <a:srgbClr val="F2F2F2"/>
              </a:solidFill>
            </a:endParaRPr>
          </a:p>
          <a:p>
            <a:pPr marL="171450" lvl="0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 b="1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Big Data</a:t>
            </a:r>
            <a:endParaRPr sz="1500" b="1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00050" lvl="1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Megnövekedett adatmennyiség (pl. Facebook, Twitter, hírportálok stb.)</a:t>
            </a:r>
            <a:endParaRPr sz="1500">
              <a:solidFill>
                <a:srgbClr val="F2F2F2"/>
              </a:solidFill>
            </a:endParaRPr>
          </a:p>
          <a:p>
            <a:pPr marL="400050" lvl="1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Egyre csökkenő válaszidő (latency)</a:t>
            </a:r>
            <a:endParaRPr sz="1500">
              <a:solidFill>
                <a:srgbClr val="F2F2F2"/>
              </a:solidFill>
            </a:endParaRPr>
          </a:p>
          <a:p>
            <a:pPr marL="400050" lvl="1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Egyre nagyobb igények (Siri, Cortana stb.)</a:t>
            </a:r>
            <a:endParaRPr sz="150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627250" y="1706850"/>
            <a:ext cx="28524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Története</a:t>
            </a:r>
            <a:endParaRPr/>
          </a:p>
        </p:txBody>
      </p:sp>
      <p:cxnSp>
        <p:nvCxnSpPr>
          <p:cNvPr id="144" name="Google Shape;144;p29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5" name="Google Shape;145;p29"/>
          <p:cNvSpPr txBox="1"/>
          <p:nvPr/>
        </p:nvSpPr>
        <p:spPr>
          <a:xfrm>
            <a:off x="3980490" y="1781151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Alexa, Amazon Virtuális aszisztense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6252690" y="1803927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2014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259311" y="2361626"/>
            <a:ext cx="2726400" cy="72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Watson, IBM Jeopard Amerikai televezíós quiz show-n az emberi játékosok legyőzése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3840612" y="312345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ELIZA, Joseph Weizenbaum, MIT, Turing 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teszt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részleges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legyőzése</a:t>
            </a:r>
            <a:endParaRPr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6256025" y="3795200"/>
            <a:ext cx="2726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Georgetown University, IBM, Több mint 60 Orosz nyelvű mondat lefordítása Angolra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3987111" y="24075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2006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6256025" y="31358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1964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4035912" y="3795412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1954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3" name="Google Shape;153;p29"/>
          <p:cNvCxnSpPr>
            <a:cxnSpLocks/>
          </p:cNvCxnSpPr>
          <p:nvPr/>
        </p:nvCxnSpPr>
        <p:spPr>
          <a:xfrm>
            <a:off x="6047474" y="210875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9"/>
          <p:cNvCxnSpPr>
            <a:cxnSpLocks/>
          </p:cNvCxnSpPr>
          <p:nvPr/>
        </p:nvCxnSpPr>
        <p:spPr>
          <a:xfrm>
            <a:off x="6047475" y="343665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9"/>
          <p:cNvCxnSpPr>
            <a:cxnSpLocks/>
          </p:cNvCxnSpPr>
          <p:nvPr/>
        </p:nvCxnSpPr>
        <p:spPr>
          <a:xfrm rot="10800000" flipH="1">
            <a:off x="6047475" y="4108400"/>
            <a:ext cx="208500" cy="1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55;p29">
            <a:extLst>
              <a:ext uri="{FF2B5EF4-FFF2-40B4-BE49-F238E27FC236}">
                <a16:creationId xmlns:a16="http://schemas.microsoft.com/office/drawing/2014/main" id="{11349928-0486-481D-9CA0-7A59F529AF23}"/>
              </a:ext>
            </a:extLst>
          </p:cNvPr>
          <p:cNvCxnSpPr>
            <a:cxnSpLocks/>
          </p:cNvCxnSpPr>
          <p:nvPr/>
        </p:nvCxnSpPr>
        <p:spPr>
          <a:xfrm>
            <a:off x="6050811" y="2727038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145;p29">
            <a:extLst>
              <a:ext uri="{FF2B5EF4-FFF2-40B4-BE49-F238E27FC236}">
                <a16:creationId xmlns:a16="http://schemas.microsoft.com/office/drawing/2014/main" id="{6700A99D-FB3E-4E2C-B214-4233C233D9A5}"/>
              </a:ext>
            </a:extLst>
          </p:cNvPr>
          <p:cNvSpPr txBox="1"/>
          <p:nvPr/>
        </p:nvSpPr>
        <p:spPr>
          <a:xfrm>
            <a:off x="6307401" y="114577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Text-</a:t>
            </a:r>
            <a:r>
              <a:rPr lang="hu-HU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</a:t>
            </a:r>
            <a:r>
              <a:rPr lang="hu-HU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-Image, DALL-E, DALL-E 2, </a:t>
            </a:r>
            <a:r>
              <a:rPr lang="hu-HU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Imagine</a:t>
            </a:r>
            <a:r>
              <a:rPr lang="hu-HU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Google Parti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21" name="Google Shape;153;p29">
            <a:extLst>
              <a:ext uri="{FF2B5EF4-FFF2-40B4-BE49-F238E27FC236}">
                <a16:creationId xmlns:a16="http://schemas.microsoft.com/office/drawing/2014/main" id="{C46D31BA-F27A-4A44-847A-AA47EEDB3BF8}"/>
              </a:ext>
            </a:extLst>
          </p:cNvPr>
          <p:cNvCxnSpPr>
            <a:cxnSpLocks/>
          </p:cNvCxnSpPr>
          <p:nvPr/>
        </p:nvCxnSpPr>
        <p:spPr>
          <a:xfrm>
            <a:off x="6047474" y="1453178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50;p29">
            <a:extLst>
              <a:ext uri="{FF2B5EF4-FFF2-40B4-BE49-F238E27FC236}">
                <a16:creationId xmlns:a16="http://schemas.microsoft.com/office/drawing/2014/main" id="{D487CAD7-025B-4093-813F-BD40A7792005}"/>
              </a:ext>
            </a:extLst>
          </p:cNvPr>
          <p:cNvSpPr txBox="1"/>
          <p:nvPr/>
        </p:nvSpPr>
        <p:spPr>
          <a:xfrm>
            <a:off x="3957705" y="114577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</a:t>
            </a:r>
            <a:r>
              <a:rPr lang="hu-HU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21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története</a:t>
            </a:r>
            <a:endParaRPr sz="3500">
              <a:solidFill>
                <a:srgbClr val="F3F3F3"/>
              </a:solidFill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125" y="1423250"/>
            <a:ext cx="6025751" cy="24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>
            <a:spLocks noGrp="1"/>
          </p:cNvSpPr>
          <p:nvPr>
            <p:ph type="subTitle" idx="4294967295"/>
          </p:nvPr>
        </p:nvSpPr>
        <p:spPr>
          <a:xfrm>
            <a:off x="3402450" y="39370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Az 1900-as évek</a:t>
            </a:r>
            <a:endParaRPr sz="180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4294967295"/>
          </p:nvPr>
        </p:nvSpPr>
        <p:spPr>
          <a:xfrm>
            <a:off x="1208400" y="42840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https://medium.com/@antoine.louis/a-brief-history-of-natural-language-processing-part-1-ffbcb937ebce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0B2670-2914-4EB7-B9BA-9DDB555D8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423</Words>
  <Application>Microsoft Office PowerPoint</Application>
  <PresentationFormat>On-screen Show (16:9)</PresentationFormat>
  <Paragraphs>88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Rajdhani</vt:lpstr>
      <vt:lpstr>Fira Sans Condensed Light</vt:lpstr>
      <vt:lpstr>Josefin Slab</vt:lpstr>
      <vt:lpstr>Arial</vt:lpstr>
      <vt:lpstr>Fira Sans Condensed</vt:lpstr>
      <vt:lpstr>Anton</vt:lpstr>
      <vt:lpstr>Advent Pro Light</vt:lpstr>
      <vt:lpstr>Ai Tech Agency by Slidesgo</vt:lpstr>
      <vt:lpstr>AI &amp; NLP</vt:lpstr>
      <vt:lpstr>HASZNOS INFÓK</vt:lpstr>
      <vt:lpstr>OKTATÓK</vt:lpstr>
      <vt:lpstr>A TANTÁRGYRÓL</vt:lpstr>
      <vt:lpstr>A TANTÁRGYRÓL</vt:lpstr>
      <vt:lpstr>NLP TÖRTÉNETE</vt:lpstr>
      <vt:lpstr>NLP motivációi</vt:lpstr>
      <vt:lpstr>NLP Története</vt:lpstr>
      <vt:lpstr>NLP története</vt:lpstr>
      <vt:lpstr>NLP története</vt:lpstr>
      <vt:lpstr>NLP ALKALMAZÁSOK</vt:lpstr>
      <vt:lpstr>NLP alkalmazások</vt:lpstr>
      <vt:lpstr>NLP alkalmazások</vt:lpstr>
      <vt:lpstr>NLP alkalmazások</vt:lpstr>
      <vt:lpstr>NLP alkalmazások</vt:lpstr>
      <vt:lpstr>NLP alkalmazások</vt:lpstr>
      <vt:lpstr>NLP alkalmazások</vt:lpstr>
      <vt:lpstr>NLP alkalmazások</vt:lpstr>
      <vt:lpstr>NLP alkalmazások</vt:lpstr>
      <vt:lpstr>MIVEL JÁR A KURZUS ELVÉGZÉSE?</vt:lpstr>
      <vt:lpstr>MIVEL JÁR A KURZUS ELVÉGZÉSE?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7</cp:revision>
  <dcterms:modified xsi:type="dcterms:W3CDTF">2022-09-07T14:19:02Z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